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71" d="100"/>
          <a:sy n="71" d="100"/>
        </p:scale>
        <p:origin x="-1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5331F4-3EE6-4092-8F92-35D5A8C04D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500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7B1EF2-ECAC-463A-A400-490548B2B8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975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4DC3A9-B17B-435F-9239-4F3D83E1337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419BB-B889-4621-9CA2-7ACCC2B70959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5AAA4-AFDA-4653-A28F-DA15278BF8F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084F0-02D8-4282-8986-D9C8BC228B65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93FC50-9834-4853-A86A-F768A75052C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E682D3-0D97-42F0-95B2-5E6AC2BC709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5A4BE-870B-4B1E-A5E7-C5F1CEB4351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7EF98-48F9-474D-B54E-6AF0556FF9E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48C6A1-C54D-4B2D-81AE-4E1C6D6812E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374649-3087-4412-82D4-CAA386C1A39F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248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6DE61F-E360-4F36-9B92-02D3B2877B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88B10-7212-45BE-90DD-65B6B32DD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3213642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762000"/>
            <a:ext cx="18097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52768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A96A4-6297-4644-AD82-6EA86B3D87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4597036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6C82B-A38B-4DDC-983B-71DFF601D1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366054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01AD-E47F-4814-9D8A-B945C9E8DF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057575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5433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B4C5D-C6DD-4C9C-B7A0-218482EC2C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658860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CC353-98CE-4084-9517-11FDBA218F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838265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C31D8-4A75-4EA4-A859-34DA3C3BD9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1405464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FC88F-08E7-4E9A-A519-237193F9CA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522074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DA4D3-18B4-49B8-A2EA-3B5DC8798C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104108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923AA-AF69-4CCD-ABD4-3164CA9ABA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512133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62000"/>
            <a:ext cx="69342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239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endParaRPr lang="en-US" alt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B185361D-9E17-47AC-B05A-DFF21E50400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spd="slow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charset="0"/>
          <a:ea typeface="MS Pゴシック" pitchFamily="-9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r>
              <a:rPr lang="en-US" altLang="en-US" sz="5400" b="1" u="sng">
                <a:latin typeface="Architect" pitchFamily="1" charset="0"/>
              </a:rPr>
              <a:t>Stem and </a:t>
            </a:r>
            <a:br>
              <a:rPr lang="en-US" altLang="en-US" sz="5400" b="1" u="sng">
                <a:latin typeface="Architect" pitchFamily="1" charset="0"/>
              </a:rPr>
            </a:br>
            <a:r>
              <a:rPr lang="en-US" altLang="en-US" sz="5400" b="1" u="sng">
                <a:latin typeface="Architect" pitchFamily="1" charset="0"/>
              </a:rPr>
              <a:t>Leaf Plots</a:t>
            </a:r>
            <a:br>
              <a:rPr lang="en-US" altLang="en-US" sz="5400" b="1" u="sng">
                <a:latin typeface="Architect" pitchFamily="1" charset="0"/>
              </a:rPr>
            </a:br>
            <a:r>
              <a:rPr lang="en-US" altLang="en-US" sz="5400" b="1" u="sng">
                <a:latin typeface="Architect" pitchFamily="1" charset="0"/>
              </a:rPr>
              <a:t/>
            </a:r>
            <a:br>
              <a:rPr lang="en-US" altLang="en-US" sz="5400" b="1" u="sng">
                <a:latin typeface="Architect" pitchFamily="1" charset="0"/>
              </a:rPr>
            </a:br>
            <a:endParaRPr lang="en-US" altLang="en-US" b="1">
              <a:latin typeface="Architect" pitchFamily="1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3813175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990600" y="3810000"/>
            <a:ext cx="7605713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>
                <a:latin typeface="Architect" pitchFamily="1" charset="0"/>
              </a:rPr>
              <a:t>Are there any numbers in the 50s for</a:t>
            </a:r>
          </a:p>
          <a:p>
            <a:r>
              <a:rPr lang="en-US" altLang="en-US" sz="3600">
                <a:latin typeface="Architect" pitchFamily="1" charset="0"/>
              </a:rPr>
              <a:t>the data set?     No!</a:t>
            </a:r>
          </a:p>
          <a:p>
            <a:r>
              <a:rPr lang="en-US" altLang="en-US" sz="3600">
                <a:latin typeface="Architect" pitchFamily="1" charset="0"/>
              </a:rPr>
              <a:t>Not even 50?    No! That would be </a:t>
            </a:r>
          </a:p>
          <a:p>
            <a:r>
              <a:rPr lang="en-US" altLang="en-US" sz="3600">
                <a:latin typeface="Architect" pitchFamily="1" charset="0"/>
              </a:rPr>
              <a:t>represented with a 0 after the 5.</a:t>
            </a:r>
            <a:endParaRPr lang="en-US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90600"/>
            <a:ext cx="3813175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6934200" cy="1085850"/>
          </a:xfrm>
        </p:spPr>
        <p:txBody>
          <a:bodyPr/>
          <a:lstStyle/>
          <a:p>
            <a:r>
              <a:rPr lang="en-US" altLang="en-US" b="1" u="sng">
                <a:latin typeface="Architect" pitchFamily="1" charset="0"/>
              </a:rPr>
              <a:t>Stem and Leaf Plots</a:t>
            </a:r>
            <a:endParaRPr lang="en-US" altLang="en-US" b="1">
              <a:latin typeface="Architect" pitchFamily="1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239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200" b="1">
                <a:latin typeface="Architect" pitchFamily="1" charset="0"/>
              </a:rPr>
              <a:t>Distribution of a set of data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3200" b="1">
              <a:latin typeface="Architect" pitchFamily="1" charset="0"/>
            </a:endParaRPr>
          </a:p>
          <a:p>
            <a:pPr>
              <a:lnSpc>
                <a:spcPct val="90000"/>
              </a:lnSpc>
            </a:pPr>
            <a:r>
              <a:rPr lang="en-US" altLang="en-US" sz="3200" b="1">
                <a:latin typeface="Architect" pitchFamily="1" charset="0"/>
              </a:rPr>
              <a:t>Can be used to determine minimum, maximum, mean, median, mode and outliers.</a:t>
            </a:r>
          </a:p>
          <a:p>
            <a:pPr>
              <a:lnSpc>
                <a:spcPct val="90000"/>
              </a:lnSpc>
            </a:pPr>
            <a:endParaRPr lang="en-US" altLang="en-US" sz="3200" b="1">
              <a:latin typeface="Architect" pitchFamily="1" charset="0"/>
            </a:endParaRPr>
          </a:p>
          <a:p>
            <a:pPr>
              <a:lnSpc>
                <a:spcPct val="90000"/>
              </a:lnSpc>
            </a:pPr>
            <a:r>
              <a:rPr lang="en-US" altLang="en-US" sz="3200" b="1">
                <a:latin typeface="Architect" pitchFamily="1" charset="0"/>
              </a:rPr>
              <a:t>Stem-and-leaf plots are a method for showing the frequency with which certain classes of values occur</a:t>
            </a:r>
            <a:endParaRPr lang="en-US" altLang="en-US" sz="2400" b="1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6934200" cy="1085850"/>
          </a:xfrm>
        </p:spPr>
        <p:txBody>
          <a:bodyPr/>
          <a:lstStyle/>
          <a:p>
            <a:r>
              <a:rPr lang="en-US" altLang="en-US" b="1" u="sng">
                <a:latin typeface="Architect" pitchFamily="1" charset="0"/>
              </a:rPr>
              <a:t>Definitions</a:t>
            </a:r>
            <a:endParaRPr lang="en-US" altLang="en-US" b="1">
              <a:latin typeface="Architect" pitchFamily="1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5438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b="1">
                <a:latin typeface="Architect" pitchFamily="1" charset="0"/>
              </a:rPr>
              <a:t>* Data set- any set of values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b="1">
              <a:latin typeface="Architect" pitchFamily="1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>
                <a:latin typeface="Architect" pitchFamily="1" charset="0"/>
              </a:rPr>
              <a:t>* Distribution- values of the data and the frequency that each value occurs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b="1">
              <a:latin typeface="Architect" pitchFamily="1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>
                <a:latin typeface="Architect" pitchFamily="1" charset="0"/>
              </a:rPr>
              <a:t>* Stem- all the digits of a number except its rightmost digit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b="1">
              <a:latin typeface="Architect" pitchFamily="1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b="1">
                <a:latin typeface="Architect" pitchFamily="1" charset="0"/>
              </a:rPr>
              <a:t>* Leaf- the final (rightmost) digit of a number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b="1">
              <a:latin typeface="Architect" pitchFamily="1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latin typeface="Architect" pitchFamily="1" charset="0"/>
              </a:rPr>
              <a:t>Definitions</a:t>
            </a:r>
            <a:endParaRPr lang="en-US" altLang="en-US" b="1">
              <a:latin typeface="Architect" pitchFamily="1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* Mean- the numeric average</a:t>
            </a:r>
          </a:p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* Median- the middle value </a:t>
            </a:r>
          </a:p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* Mode- the number that occurs the most</a:t>
            </a:r>
          </a:p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* Minimum- the lowest value</a:t>
            </a:r>
          </a:p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* Maximum- the highest value</a:t>
            </a:r>
          </a:p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* Outliers- an unusually low or high value in the data set</a:t>
            </a:r>
            <a:endParaRPr lang="en-US" altLang="en-US" b="1">
              <a:latin typeface="Architect" pitchFamily="1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u="sng">
                <a:latin typeface="Architect" pitchFamily="1" charset="0"/>
              </a:rPr>
              <a:t>Definitions</a:t>
            </a:r>
            <a:endParaRPr lang="en-US" altLang="en-US" b="1">
              <a:latin typeface="Architect" pitchFamily="1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3600" b="1">
                <a:latin typeface="Architect" pitchFamily="1" charset="0"/>
              </a:rPr>
              <a:t>Symmetric data set- a data set with a stem and leaf plot whose upper half is a mirror image of its lower half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3600" b="1">
              <a:latin typeface="Architect" pitchFamily="1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3600" b="1">
                <a:latin typeface="Architect" pitchFamily="1" charset="0"/>
              </a:rPr>
              <a:t>Skewed data set- a data set that is not symmetric</a:t>
            </a:r>
            <a:endParaRPr lang="en-US" altLang="en-US" b="1">
              <a:latin typeface="Architect" pitchFamily="1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latin typeface="Architect" pitchFamily="1" charset="0"/>
              </a:rPr>
              <a:t>Example: Create a Stem and Leaf Plot from the given data.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3200" b="1">
                <a:latin typeface="Architect" pitchFamily="1" charset="0"/>
              </a:rPr>
              <a:t>Test scores on last week’s Algebra exam were:  56, 58, 74, 74, 78, 79, 80, 81, 84, 90, 92, 93, 93, 95, 98</a:t>
            </a:r>
            <a:endParaRPr lang="en-US" altLang="en-US" b="1">
              <a:latin typeface="Architect" pitchFamily="1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33613"/>
            <a:ext cx="4419600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0" y="914400"/>
            <a:ext cx="6934200" cy="1085850"/>
          </a:xfrm>
        </p:spPr>
        <p:txBody>
          <a:bodyPr/>
          <a:lstStyle/>
          <a:p>
            <a:r>
              <a:rPr lang="en-US" altLang="en-US" b="1">
                <a:latin typeface="Architect" pitchFamily="1" charset="0"/>
              </a:rPr>
              <a:t>Create a list of values from the following stem and leaf plot:</a:t>
            </a:r>
            <a:endParaRPr lang="en-US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133600"/>
            <a:ext cx="4419600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>
                <a:latin typeface="Architect" pitchFamily="1" charset="0"/>
              </a:rPr>
              <a:t>Answer:</a:t>
            </a:r>
            <a:endParaRPr lang="en-US" alt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3200">
                <a:latin typeface="Architect" pitchFamily="1" charset="0"/>
              </a:rPr>
              <a:t>22</a:t>
            </a:r>
          </a:p>
          <a:p>
            <a:r>
              <a:rPr lang="en-US" altLang="en-US" sz="3200">
                <a:latin typeface="Architect" pitchFamily="1" charset="0"/>
              </a:rPr>
              <a:t>26</a:t>
            </a:r>
          </a:p>
          <a:p>
            <a:r>
              <a:rPr lang="en-US" altLang="en-US" sz="3200">
                <a:latin typeface="Architect" pitchFamily="1" charset="0"/>
              </a:rPr>
              <a:t>27</a:t>
            </a:r>
          </a:p>
          <a:p>
            <a:r>
              <a:rPr lang="en-US" altLang="en-US" sz="3200">
                <a:latin typeface="Architect" pitchFamily="1" charset="0"/>
              </a:rPr>
              <a:t>31</a:t>
            </a:r>
          </a:p>
          <a:p>
            <a:r>
              <a:rPr lang="en-US" altLang="en-US" sz="3200">
                <a:latin typeface="Architect" pitchFamily="1" charset="0"/>
              </a:rPr>
              <a:t>33</a:t>
            </a:r>
          </a:p>
          <a:p>
            <a:r>
              <a:rPr lang="en-US" altLang="en-US" sz="3200">
                <a:latin typeface="Architect" pitchFamily="1" charset="0"/>
              </a:rPr>
              <a:t>35</a:t>
            </a:r>
          </a:p>
          <a:p>
            <a:pPr>
              <a:buFontTx/>
              <a:buNone/>
            </a:pPr>
            <a:endParaRPr lang="en-US" altLang="en-US" sz="3200">
              <a:latin typeface="Architect" pitchFamily="1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5600700" y="1676400"/>
            <a:ext cx="35433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3200">
              <a:latin typeface="Architect" pitchFamily="1" charset="0"/>
            </a:endParaRP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61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63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64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65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67</a:t>
            </a:r>
            <a:endParaRPr lang="en-US" alt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3124200" y="1981200"/>
            <a:ext cx="35433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Verdana" charset="0"/>
                <a:ea typeface="MS Pゴシック" pitchFamily="-92" charset="-128"/>
              </a:defRPr>
            </a:lvl9pPr>
          </a:lstStyle>
          <a:p>
            <a:pPr eaLnBrk="1" hangingPunct="1"/>
            <a:r>
              <a:rPr lang="en-US" altLang="en-US" sz="3200">
                <a:latin typeface="Architect" pitchFamily="1" charset="0"/>
              </a:rPr>
              <a:t>42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44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46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57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58</a:t>
            </a:r>
          </a:p>
          <a:p>
            <a:pPr eaLnBrk="1" hangingPunct="1"/>
            <a:r>
              <a:rPr lang="en-US" altLang="en-US" sz="3200">
                <a:latin typeface="Architect" pitchFamily="1" charset="0"/>
              </a:rPr>
              <a:t>59</a:t>
            </a:r>
          </a:p>
          <a:p>
            <a:pPr eaLnBrk="1" hangingPunct="1">
              <a:buFontTx/>
              <a:buNone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38200"/>
            <a:ext cx="3813175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898525" y="3960813"/>
            <a:ext cx="7453313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>
                <a:latin typeface="Architect" pitchFamily="1" charset="0"/>
              </a:rPr>
              <a:t>What numbers are repeated in the </a:t>
            </a:r>
          </a:p>
          <a:p>
            <a:r>
              <a:rPr lang="en-US" altLang="en-US" sz="3600">
                <a:latin typeface="Architect" pitchFamily="1" charset="0"/>
              </a:rPr>
              <a:t>data set, according to the stem and </a:t>
            </a:r>
          </a:p>
          <a:p>
            <a:r>
              <a:rPr lang="en-US" altLang="en-US" sz="3600">
                <a:latin typeface="Architect" pitchFamily="1" charset="0"/>
              </a:rPr>
              <a:t>leaf plot above?     21, 37, and 41</a:t>
            </a:r>
            <a:endParaRPr lang="en-US" altLang="en-US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90600"/>
            <a:ext cx="3813175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l Slide">
  <a:themeElements>
    <a:clrScheme name="Gel Slide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Gel Slide">
      <a:majorFont>
        <a:latin typeface="Verdana"/>
        <a:ea typeface="MS Pゴシック"/>
        <a:cs typeface=""/>
      </a:majorFont>
      <a:minorFont>
        <a:latin typeface="Verdana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Gel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l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l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Staff38:Applications:Microsoft Office 2004:Templates:Presentations:Designs:Gel Slide</Template>
  <TotalTime>86</TotalTime>
  <Words>312</Words>
  <Application>Microsoft Office PowerPoint</Application>
  <PresentationFormat>On-screen Show (4:3)</PresentationFormat>
  <Paragraphs>65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Gel Slide</vt:lpstr>
      <vt:lpstr>Stem and  Leaf Plots  </vt:lpstr>
      <vt:lpstr>Stem and Leaf Plots</vt:lpstr>
      <vt:lpstr>Definitions</vt:lpstr>
      <vt:lpstr>Definitions</vt:lpstr>
      <vt:lpstr>Definitions</vt:lpstr>
      <vt:lpstr>Example: Create a Stem and Leaf Plot from the given data.</vt:lpstr>
      <vt:lpstr>Create a list of values from the following stem and leaf plot:</vt:lpstr>
      <vt:lpstr>Answer:</vt:lpstr>
      <vt:lpstr>PowerPoint Presentation</vt:lpstr>
      <vt:lpstr>PowerPoint Presentation</vt:lpstr>
    </vt:vector>
  </TitlesOfParts>
  <Company>PA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and Leaf Plots</dc:title>
  <dc:creator>PA Department of Education</dc:creator>
  <cp:lastModifiedBy>test</cp:lastModifiedBy>
  <cp:revision>10</cp:revision>
  <cp:lastPrinted>2011-05-12T14:17:34Z</cp:lastPrinted>
  <dcterms:created xsi:type="dcterms:W3CDTF">2008-09-21T18:44:06Z</dcterms:created>
  <dcterms:modified xsi:type="dcterms:W3CDTF">2014-03-04T17:38:07Z</dcterms:modified>
</cp:coreProperties>
</file>